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20"/>
  </p:notesMasterIdLst>
  <p:sldIdLst>
    <p:sldId id="256" r:id="rId2"/>
    <p:sldId id="272" r:id="rId3"/>
    <p:sldId id="257" r:id="rId4"/>
    <p:sldId id="259" r:id="rId5"/>
    <p:sldId id="258" r:id="rId6"/>
    <p:sldId id="260" r:id="rId7"/>
    <p:sldId id="273" r:id="rId8"/>
    <p:sldId id="261" r:id="rId9"/>
    <p:sldId id="262" r:id="rId10"/>
    <p:sldId id="263" r:id="rId11"/>
    <p:sldId id="264" r:id="rId12"/>
    <p:sldId id="265" r:id="rId13"/>
    <p:sldId id="268" r:id="rId14"/>
    <p:sldId id="266" r:id="rId15"/>
    <p:sldId id="267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89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3F5E4-AD39-451F-9AE0-FE7168EB5522}" type="datetimeFigureOut">
              <a:rPr lang="en-US" smtClean="0"/>
              <a:t>2/5/2011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B7A8B-C6D3-4201-B68E-3F654390C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7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7A8B-C6D3-4201-B68E-3F654390C2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4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7A8B-C6D3-4201-B68E-3F654390C2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14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7A8B-C6D3-4201-B68E-3F654390C2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58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7A8B-C6D3-4201-B68E-3F654390C2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47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7A8B-C6D3-4201-B68E-3F654390C2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65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7A8B-C6D3-4201-B68E-3F654390C2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24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7A8B-C6D3-4201-B68E-3F654390C2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59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7A8B-C6D3-4201-B68E-3F654390C2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89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7A8B-C6D3-4201-B68E-3F654390C2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76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7A8B-C6D3-4201-B68E-3F654390C2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5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7A8B-C6D3-4201-B68E-3F654390C2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45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7A8B-C6D3-4201-B68E-3F654390C2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38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7A8B-C6D3-4201-B68E-3F654390C2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43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7A8B-C6D3-4201-B68E-3F654390C2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8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7A8B-C6D3-4201-B68E-3F654390C2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7A8B-C6D3-4201-B68E-3F654390C2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19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7A8B-C6D3-4201-B68E-3F654390C2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81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7A8B-C6D3-4201-B68E-3F654390C2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9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E406D2-D82D-4727-96D1-63DED4D99ECB}" type="datetimeFigureOut">
              <a:rPr lang="en-US" smtClean="0"/>
              <a:pPr>
                <a:defRPr/>
              </a:pPr>
              <a:t>2/5/2011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8050F39-CC46-4154-902A-5FB6857AE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5E49E2-455C-4177-A217-3305678A03C7}" type="datetimeFigureOut">
              <a:rPr lang="en-US" smtClean="0"/>
              <a:pPr>
                <a:defRPr/>
              </a:pPr>
              <a:t>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E002B-2EC8-4411-86F0-265C331C8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750CE6FF-02C2-47BF-9E36-CFCFF29A5412}" type="datetimeFigureOut">
              <a:rPr lang="en-US" smtClean="0"/>
              <a:pPr>
                <a:defRPr/>
              </a:pPr>
              <a:t>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2185416F-81E5-4D80-AB1E-1C8C574468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9DF34-554E-49FC-B6F6-1D0646A74EEC}" type="datetimeFigureOut">
              <a:rPr lang="en-US" smtClean="0"/>
              <a:pPr>
                <a:defRPr/>
              </a:pPr>
              <a:t>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AE9380-243F-40FC-84AC-B9346F1E22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A5505B-EE54-4B14-BE21-4F1079F8D718}" type="datetimeFigureOut">
              <a:rPr lang="en-US" smtClean="0"/>
              <a:pPr>
                <a:defRPr/>
              </a:pPr>
              <a:t>2/5/2011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8B20E0-21E6-489E-A045-A29E59ABCD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22AFF555-B45A-453C-8DD7-0B8323BC0A7D}" type="datetimeFigureOut">
              <a:rPr lang="en-US" smtClean="0"/>
              <a:pPr>
                <a:defRPr/>
              </a:pPr>
              <a:t>2/5/2011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97246CFE-7EDC-4F36-B3EF-0F22BD83F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CB00343D-6323-49A7-8D0E-F572C92B7C13}" type="datetimeFigureOut">
              <a:rPr lang="en-US" smtClean="0"/>
              <a:pPr>
                <a:defRPr/>
              </a:pPr>
              <a:t>2/5/2011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3D9E3A4A-514D-4F98-8A15-A78BA6D355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2BFFD-5724-4C68-AE20-5DA914A8A72E}" type="datetimeFigureOut">
              <a:rPr lang="en-US" smtClean="0"/>
              <a:pPr>
                <a:defRPr/>
              </a:pPr>
              <a:t>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2B414B-6C21-4F3B-A76D-03637640AE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D3C9E-5E19-406C-A020-A41F0F55A620}" type="datetimeFigureOut">
              <a:rPr lang="en-US" smtClean="0"/>
              <a:pPr>
                <a:defRPr/>
              </a:pPr>
              <a:t>2/5/2011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1A730C6-9AA7-4F5B-B3AD-E9545A32D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D07755-A5BE-4FAF-92A2-080072B9E180}" type="datetimeFigureOut">
              <a:rPr lang="en-US" smtClean="0"/>
              <a:pPr>
                <a:defRPr/>
              </a:pPr>
              <a:t>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068B43-186F-4054-919A-5095907365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03951420-1149-4D81-A46E-4F7DC08DCC1A}" type="datetimeFigureOut">
              <a:rPr lang="en-US" smtClean="0"/>
              <a:pPr>
                <a:defRPr/>
              </a:pPr>
              <a:t>2/5/2011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14382D5D-BFE2-4D66-8CF9-DBE37EF9F8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878B441-0364-4B1E-AB99-765AC41D1241}" type="datetimeFigureOut">
              <a:rPr lang="en-US" smtClean="0"/>
              <a:pPr>
                <a:defRPr/>
              </a:pPr>
              <a:t>2/5/2011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D2ECC02-0338-4433-8B15-3326791B6D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reencast.com/t/OWNjOWU0MW" TargetMode="External"/><Relationship Id="rId5" Type="http://schemas.openxmlformats.org/officeDocument/2006/relationships/hyperlink" Target="http://screencast.com/t/NDU5OWU4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creencast.com/t/aahVtAyNyQy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screencast.com/t/vQcbquUj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reencast.com/t/z0RrQ3PESP7P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://screencast.com/t/OCtxWJxz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s017.k12.sd.u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keehnsplace.wikispaces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Curriculum/SubPlan%20for%20Office.doc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038600"/>
            <a:ext cx="72390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/>
              <a:t>No More Sub Notes!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19400"/>
            <a:ext cx="7772400" cy="1905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/>
              <a:t>Presented by Lenessa Keehn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/>
              <a:t>6-12 Business/Computer Teacher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/>
              <a:t>Internship Coordinator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/>
              <a:t>Lead-Deadwood School </a:t>
            </a:r>
            <a:r>
              <a:rPr lang="en-US" sz="1800" dirty="0" smtClean="0"/>
              <a:t>District, South Dakota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Technology Integration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www.google.com</a:t>
            </a:r>
          </a:p>
          <a:p>
            <a:r>
              <a:rPr lang="en-US" smtClean="0"/>
              <a:t>Google Sites (must be a member – log into your iGoogle account)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69"/>
          <a:stretch/>
        </p:blipFill>
        <p:spPr bwMode="auto">
          <a:xfrm>
            <a:off x="751376" y="3125054"/>
            <a:ext cx="7565048" cy="20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81" y="4946923"/>
            <a:ext cx="4872038" cy="1709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Ready, Get Set, Go!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 Instruction</a:t>
            </a:r>
          </a:p>
          <a:p>
            <a:r>
              <a:rPr lang="en-US" dirty="0" smtClean="0"/>
              <a:t>Copy/Paste into “Sub Notes” for your replacement</a:t>
            </a:r>
          </a:p>
          <a:p>
            <a:r>
              <a:rPr lang="en-US" dirty="0" smtClean="0"/>
              <a:t>Everybody is on the same page.</a:t>
            </a:r>
          </a:p>
          <a:p>
            <a:pPr lvl="1"/>
            <a:r>
              <a:rPr lang="en-US" dirty="0" smtClean="0"/>
              <a:t>No misunderstanding</a:t>
            </a:r>
          </a:p>
          <a:p>
            <a:pPr lvl="1"/>
            <a:r>
              <a:rPr lang="en-US" dirty="0" smtClean="0"/>
              <a:t>Clear expectation </a:t>
            </a:r>
            <a:r>
              <a:rPr lang="en-US" dirty="0" smtClean="0"/>
              <a:t>for substitute </a:t>
            </a:r>
            <a:r>
              <a:rPr lang="en-US" dirty="0" smtClean="0"/>
              <a:t>teacher and student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New and Improved Sub Notes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Use designated page for each class</a:t>
            </a:r>
          </a:p>
          <a:p>
            <a:r>
              <a:rPr lang="en-US" smtClean="0"/>
              <a:t>Create video clips</a:t>
            </a:r>
          </a:p>
          <a:p>
            <a:pPr lvl="1"/>
            <a:r>
              <a:rPr lang="en-US" smtClean="0"/>
              <a:t>Use for examples</a:t>
            </a:r>
          </a:p>
          <a:p>
            <a:pPr lvl="1"/>
            <a:r>
              <a:rPr lang="en-US" smtClean="0"/>
              <a:t>Use for teacher explanation</a:t>
            </a:r>
          </a:p>
          <a:p>
            <a:pPr lvl="1"/>
            <a:r>
              <a:rPr lang="en-US" smtClean="0"/>
              <a:t>Use for sample</a:t>
            </a:r>
          </a:p>
          <a:p>
            <a:r>
              <a:rPr lang="en-US" smtClean="0"/>
              <a:t>Create snapshots</a:t>
            </a:r>
          </a:p>
          <a:p>
            <a:pPr lvl="1"/>
            <a:r>
              <a:rPr lang="en-US" smtClean="0"/>
              <a:t>Use when an explanation isn’t necessary</a:t>
            </a:r>
          </a:p>
          <a:p>
            <a:pPr lvl="1"/>
            <a:r>
              <a:rPr lang="en-US" smtClean="0"/>
              <a:t>Use as a supplemental visual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New and Improved Sub Notes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Snapshots</a:t>
            </a:r>
          </a:p>
          <a:p>
            <a:pPr lvl="1"/>
            <a:r>
              <a:rPr lang="en-US" smtClean="0"/>
              <a:t>Capture area of computer screen to use</a:t>
            </a:r>
          </a:p>
          <a:p>
            <a:pPr lvl="1"/>
            <a:r>
              <a:rPr lang="en-US" smtClean="0"/>
              <a:t>Maximum area to use: size of screen</a:t>
            </a:r>
          </a:p>
        </p:txBody>
      </p:sp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914400" y="3124200"/>
            <a:ext cx="2378075" cy="1295400"/>
            <a:chOff x="838200" y="3200400"/>
            <a:chExt cx="2377440" cy="1295400"/>
          </a:xfrm>
        </p:grpSpPr>
        <p:pic>
          <p:nvPicPr>
            <p:cNvPr id="184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1" r="76666" b="86667"/>
            <a:stretch>
              <a:fillRect/>
            </a:stretch>
          </p:blipFill>
          <p:spPr bwMode="auto">
            <a:xfrm>
              <a:off x="1143000" y="3200400"/>
              <a:ext cx="207264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4" name="TextBox 5"/>
            <p:cNvSpPr txBox="1">
              <a:spLocks noChangeArrowheads="1"/>
            </p:cNvSpPr>
            <p:nvPr/>
          </p:nvSpPr>
          <p:spPr bwMode="auto">
            <a:xfrm>
              <a:off x="838200" y="3200400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</p:grpSp>
      <p:grpSp>
        <p:nvGrpSpPr>
          <p:cNvPr id="18437" name="Group 8"/>
          <p:cNvGrpSpPr>
            <a:grpSpLocks/>
          </p:cNvGrpSpPr>
          <p:nvPr/>
        </p:nvGrpSpPr>
        <p:grpSpPr bwMode="auto">
          <a:xfrm>
            <a:off x="4038600" y="3124200"/>
            <a:ext cx="4267200" cy="2952750"/>
            <a:chOff x="4038600" y="3124200"/>
            <a:chExt cx="4267200" cy="2952750"/>
          </a:xfrm>
        </p:grpSpPr>
        <p:pic>
          <p:nvPicPr>
            <p:cNvPr id="1844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129"/>
            <a:stretch>
              <a:fillRect/>
            </a:stretch>
          </p:blipFill>
          <p:spPr bwMode="auto">
            <a:xfrm>
              <a:off x="4343400" y="3124200"/>
              <a:ext cx="3962400" cy="295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" name="TextBox 7"/>
            <p:cNvSpPr txBox="1">
              <a:spLocks noChangeArrowheads="1"/>
            </p:cNvSpPr>
            <p:nvPr/>
          </p:nvSpPr>
          <p:spPr bwMode="auto">
            <a:xfrm>
              <a:off x="4038600" y="3124200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</p:grpSp>
      <p:grpSp>
        <p:nvGrpSpPr>
          <p:cNvPr id="18438" name="Group 12"/>
          <p:cNvGrpSpPr>
            <a:grpSpLocks/>
          </p:cNvGrpSpPr>
          <p:nvPr/>
        </p:nvGrpSpPr>
        <p:grpSpPr bwMode="auto">
          <a:xfrm>
            <a:off x="914400" y="5105400"/>
            <a:ext cx="2406650" cy="369888"/>
            <a:chOff x="914400" y="5105400"/>
            <a:chExt cx="2406841" cy="369332"/>
          </a:xfrm>
        </p:grpSpPr>
        <p:sp>
          <p:nvSpPr>
            <p:cNvPr id="18439" name="Rectangle 10"/>
            <p:cNvSpPr>
              <a:spLocks noChangeArrowheads="1"/>
            </p:cNvSpPr>
            <p:nvPr/>
          </p:nvSpPr>
          <p:spPr bwMode="auto">
            <a:xfrm>
              <a:off x="1219224" y="5105400"/>
              <a:ext cx="2102017" cy="36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hlinkClick r:id="rId5"/>
                </a:rPr>
                <a:t>Snapshot Example</a:t>
              </a:r>
              <a:endParaRPr lang="en-US"/>
            </a:p>
          </p:txBody>
        </p:sp>
        <p:sp>
          <p:nvSpPr>
            <p:cNvPr id="18440" name="TextBox 11"/>
            <p:cNvSpPr txBox="1">
              <a:spLocks noChangeArrowheads="1"/>
            </p:cNvSpPr>
            <p:nvPr/>
          </p:nvSpPr>
          <p:spPr bwMode="auto">
            <a:xfrm>
              <a:off x="914400" y="5105400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</p:grpSp>
      <p:grpSp>
        <p:nvGrpSpPr>
          <p:cNvPr id="18450" name="Group 18"/>
          <p:cNvGrpSpPr>
            <a:grpSpLocks/>
          </p:cNvGrpSpPr>
          <p:nvPr/>
        </p:nvGrpSpPr>
        <p:grpSpPr bwMode="auto">
          <a:xfrm>
            <a:off x="914400" y="5562600"/>
            <a:ext cx="2667000" cy="366713"/>
            <a:chOff x="576" y="3504"/>
            <a:chExt cx="1680" cy="231"/>
          </a:xfrm>
        </p:grpSpPr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768" y="3504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hlinkClick r:id="rId6"/>
                </a:rPr>
                <a:t>Snapshot Example2</a:t>
              </a:r>
              <a:endParaRPr lang="en-US"/>
            </a:p>
          </p:txBody>
        </p:sp>
        <p:sp>
          <p:nvSpPr>
            <p:cNvPr id="18449" name="TextBox 11"/>
            <p:cNvSpPr txBox="1">
              <a:spLocks noChangeArrowheads="1"/>
            </p:cNvSpPr>
            <p:nvPr/>
          </p:nvSpPr>
          <p:spPr bwMode="auto">
            <a:xfrm>
              <a:off x="576" y="35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and Improved </a:t>
            </a:r>
            <a:r>
              <a:rPr lang="en-US" dirty="0" err="1" smtClean="0"/>
              <a:t>SubNotes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Video Clips</a:t>
            </a:r>
          </a:p>
          <a:p>
            <a:pPr lvl="1"/>
            <a:r>
              <a:rPr lang="en-US" smtClean="0"/>
              <a:t>Capture area of computer screen to use</a:t>
            </a:r>
          </a:p>
          <a:p>
            <a:pPr lvl="1"/>
            <a:r>
              <a:rPr lang="en-US" smtClean="0"/>
              <a:t>Maximum recording time = 5 minutes</a:t>
            </a:r>
          </a:p>
          <a:p>
            <a:pPr lvl="1"/>
            <a:endParaRPr lang="en-US" smtClean="0"/>
          </a:p>
        </p:txBody>
      </p:sp>
      <p:grpSp>
        <p:nvGrpSpPr>
          <p:cNvPr id="16388" name="Group 6"/>
          <p:cNvGrpSpPr>
            <a:grpSpLocks/>
          </p:cNvGrpSpPr>
          <p:nvPr/>
        </p:nvGrpSpPr>
        <p:grpSpPr bwMode="auto">
          <a:xfrm>
            <a:off x="838200" y="3200400"/>
            <a:ext cx="2378075" cy="1295400"/>
            <a:chOff x="838200" y="3200400"/>
            <a:chExt cx="2377440" cy="1295400"/>
          </a:xfrm>
        </p:grpSpPr>
        <p:pic>
          <p:nvPicPr>
            <p:cNvPr id="1639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1" r="76666" b="86667"/>
            <a:stretch>
              <a:fillRect/>
            </a:stretch>
          </p:blipFill>
          <p:spPr bwMode="auto">
            <a:xfrm>
              <a:off x="1143000" y="3200400"/>
              <a:ext cx="207264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TextBox 5"/>
            <p:cNvSpPr txBox="1">
              <a:spLocks noChangeArrowheads="1"/>
            </p:cNvSpPr>
            <p:nvPr/>
          </p:nvSpPr>
          <p:spPr bwMode="auto">
            <a:xfrm>
              <a:off x="838200" y="3200400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</p:grp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-1600200" y="2286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grpSp>
        <p:nvGrpSpPr>
          <p:cNvPr id="16390" name="Group 12"/>
          <p:cNvGrpSpPr>
            <a:grpSpLocks/>
          </p:cNvGrpSpPr>
          <p:nvPr/>
        </p:nvGrpSpPr>
        <p:grpSpPr bwMode="auto">
          <a:xfrm>
            <a:off x="4572000" y="3124200"/>
            <a:ext cx="3657600" cy="3413125"/>
            <a:chOff x="4572000" y="3124200"/>
            <a:chExt cx="3657600" cy="3413760"/>
          </a:xfrm>
        </p:grpSpPr>
        <p:sp>
          <p:nvSpPr>
            <p:cNvPr id="16391" name="TextBox 9"/>
            <p:cNvSpPr txBox="1">
              <a:spLocks noChangeArrowheads="1"/>
            </p:cNvSpPr>
            <p:nvPr/>
          </p:nvSpPr>
          <p:spPr bwMode="auto">
            <a:xfrm>
              <a:off x="4572000" y="3124200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pic>
          <p:nvPicPr>
            <p:cNvPr id="1639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33" r="54167"/>
            <a:stretch>
              <a:fillRect/>
            </a:stretch>
          </p:blipFill>
          <p:spPr bwMode="auto">
            <a:xfrm>
              <a:off x="4876800" y="3124200"/>
              <a:ext cx="3352800" cy="3413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and Improved </a:t>
            </a:r>
            <a:r>
              <a:rPr lang="en-US" dirty="0" err="1" smtClean="0"/>
              <a:t>SubNotes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Video Clips</a:t>
            </a:r>
          </a:p>
          <a:p>
            <a:pPr lvl="1"/>
            <a:r>
              <a:rPr lang="en-US" smtClean="0"/>
              <a:t>“Share” your clip</a:t>
            </a:r>
          </a:p>
          <a:p>
            <a:pPr lvl="1"/>
            <a:r>
              <a:rPr lang="en-US" smtClean="0"/>
              <a:t>Automatic save in online account history</a:t>
            </a:r>
          </a:p>
        </p:txBody>
      </p:sp>
      <p:grpSp>
        <p:nvGrpSpPr>
          <p:cNvPr id="17412" name="Group 5"/>
          <p:cNvGrpSpPr>
            <a:grpSpLocks/>
          </p:cNvGrpSpPr>
          <p:nvPr/>
        </p:nvGrpSpPr>
        <p:grpSpPr bwMode="auto">
          <a:xfrm>
            <a:off x="914400" y="3200400"/>
            <a:ext cx="2754313" cy="2057400"/>
            <a:chOff x="685800" y="3124200"/>
            <a:chExt cx="2754086" cy="2057400"/>
          </a:xfrm>
        </p:grpSpPr>
        <p:pic>
          <p:nvPicPr>
            <p:cNvPr id="174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00" r="79167"/>
            <a:stretch>
              <a:fillRect/>
            </a:stretch>
          </p:blipFill>
          <p:spPr bwMode="auto">
            <a:xfrm>
              <a:off x="990600" y="3124200"/>
              <a:ext cx="2449286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TextBox 4"/>
            <p:cNvSpPr txBox="1">
              <a:spLocks noChangeArrowheads="1"/>
            </p:cNvSpPr>
            <p:nvPr/>
          </p:nvSpPr>
          <p:spPr bwMode="auto">
            <a:xfrm>
              <a:off x="685800" y="3124200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</p:grpSp>
      <p:grpSp>
        <p:nvGrpSpPr>
          <p:cNvPr id="17413" name="Group 14"/>
          <p:cNvGrpSpPr>
            <a:grpSpLocks/>
          </p:cNvGrpSpPr>
          <p:nvPr/>
        </p:nvGrpSpPr>
        <p:grpSpPr bwMode="auto">
          <a:xfrm>
            <a:off x="4953000" y="3200400"/>
            <a:ext cx="3352800" cy="1854200"/>
            <a:chOff x="4953000" y="3200399"/>
            <a:chExt cx="3352800" cy="1854201"/>
          </a:xfrm>
        </p:grpSpPr>
        <p:grpSp>
          <p:nvGrpSpPr>
            <p:cNvPr id="17417" name="Group 9"/>
            <p:cNvGrpSpPr>
              <a:grpSpLocks/>
            </p:cNvGrpSpPr>
            <p:nvPr/>
          </p:nvGrpSpPr>
          <p:grpSpPr bwMode="auto">
            <a:xfrm>
              <a:off x="4953000" y="3200399"/>
              <a:ext cx="3352800" cy="896471"/>
              <a:chOff x="4953000" y="3200399"/>
              <a:chExt cx="3352800" cy="896471"/>
            </a:xfrm>
          </p:grpSpPr>
          <p:sp>
            <p:nvSpPr>
              <p:cNvPr id="17419" name="TextBox 6"/>
              <p:cNvSpPr txBox="1">
                <a:spLocks noChangeArrowheads="1"/>
              </p:cNvSpPr>
              <p:nvPr/>
            </p:nvSpPr>
            <p:spPr bwMode="auto">
              <a:xfrm>
                <a:off x="4953000" y="3200400"/>
                <a:ext cx="3048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/>
                  <a:t>D</a:t>
                </a:r>
              </a:p>
            </p:txBody>
          </p:sp>
          <p:pic>
            <p:nvPicPr>
              <p:cNvPr id="17420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33" t="6667" r="3333" b="80000"/>
              <a:stretch>
                <a:fillRect/>
              </a:stretch>
            </p:blipFill>
            <p:spPr bwMode="auto">
              <a:xfrm>
                <a:off x="5257800" y="3200399"/>
                <a:ext cx="3048000" cy="896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41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" t="8000" r="72501" b="81332"/>
            <a:stretch>
              <a:fillRect/>
            </a:stretch>
          </p:blipFill>
          <p:spPr bwMode="auto">
            <a:xfrm>
              <a:off x="5257800" y="4038600"/>
              <a:ext cx="30480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4" name="Group 16"/>
          <p:cNvGrpSpPr>
            <a:grpSpLocks/>
          </p:cNvGrpSpPr>
          <p:nvPr/>
        </p:nvGrpSpPr>
        <p:grpSpPr bwMode="auto">
          <a:xfrm>
            <a:off x="609600" y="5486400"/>
            <a:ext cx="2590800" cy="366713"/>
            <a:chOff x="4800600" y="5410200"/>
            <a:chExt cx="2590800" cy="366162"/>
          </a:xfrm>
        </p:grpSpPr>
        <p:sp>
          <p:nvSpPr>
            <p:cNvPr id="17415" name="TextBox 10"/>
            <p:cNvSpPr txBox="1">
              <a:spLocks noChangeArrowheads="1"/>
            </p:cNvSpPr>
            <p:nvPr/>
          </p:nvSpPr>
          <p:spPr bwMode="auto">
            <a:xfrm>
              <a:off x="4800600" y="5410200"/>
              <a:ext cx="304800" cy="36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E</a:t>
              </a:r>
            </a:p>
          </p:txBody>
        </p:sp>
        <p:sp>
          <p:nvSpPr>
            <p:cNvPr id="17416" name="TextBox 15"/>
            <p:cNvSpPr txBox="1">
              <a:spLocks noChangeArrowheads="1"/>
            </p:cNvSpPr>
            <p:nvPr/>
          </p:nvSpPr>
          <p:spPr bwMode="auto">
            <a:xfrm>
              <a:off x="5181600" y="5410200"/>
              <a:ext cx="2209800" cy="36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hlinkClick r:id="rId6"/>
                </a:rPr>
                <a:t>Video Clip Example</a:t>
              </a:r>
              <a:endParaRPr lang="en-US"/>
            </a:p>
          </p:txBody>
        </p:sp>
      </p:grpSp>
      <p:grpSp>
        <p:nvGrpSpPr>
          <p:cNvPr id="17424" name="Group 16"/>
          <p:cNvGrpSpPr>
            <a:grpSpLocks/>
          </p:cNvGrpSpPr>
          <p:nvPr/>
        </p:nvGrpSpPr>
        <p:grpSpPr bwMode="auto">
          <a:xfrm>
            <a:off x="4191000" y="5486400"/>
            <a:ext cx="2743200" cy="366713"/>
            <a:chOff x="4800600" y="5410200"/>
            <a:chExt cx="2590800" cy="366162"/>
          </a:xfrm>
        </p:grpSpPr>
        <p:sp>
          <p:nvSpPr>
            <p:cNvPr id="17425" name="TextBox 10"/>
            <p:cNvSpPr txBox="1">
              <a:spLocks noChangeArrowheads="1"/>
            </p:cNvSpPr>
            <p:nvPr/>
          </p:nvSpPr>
          <p:spPr bwMode="auto">
            <a:xfrm>
              <a:off x="4800600" y="5410200"/>
              <a:ext cx="304800" cy="36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G</a:t>
              </a:r>
            </a:p>
          </p:txBody>
        </p:sp>
        <p:sp>
          <p:nvSpPr>
            <p:cNvPr id="17426" name="TextBox 15"/>
            <p:cNvSpPr txBox="1">
              <a:spLocks noChangeArrowheads="1"/>
            </p:cNvSpPr>
            <p:nvPr/>
          </p:nvSpPr>
          <p:spPr bwMode="auto">
            <a:xfrm>
              <a:off x="5181424" y="5410200"/>
              <a:ext cx="2209976" cy="36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hlinkClick r:id="rId7"/>
                </a:rPr>
                <a:t>Video Clip Example3</a:t>
              </a:r>
              <a:endParaRPr lang="en-US"/>
            </a:p>
          </p:txBody>
        </p:sp>
      </p:grpSp>
      <p:grpSp>
        <p:nvGrpSpPr>
          <p:cNvPr id="17427" name="Group 16"/>
          <p:cNvGrpSpPr>
            <a:grpSpLocks/>
          </p:cNvGrpSpPr>
          <p:nvPr/>
        </p:nvGrpSpPr>
        <p:grpSpPr bwMode="auto">
          <a:xfrm>
            <a:off x="1828800" y="5867400"/>
            <a:ext cx="2743200" cy="366713"/>
            <a:chOff x="4800600" y="5410200"/>
            <a:chExt cx="2590800" cy="366162"/>
          </a:xfrm>
        </p:grpSpPr>
        <p:sp>
          <p:nvSpPr>
            <p:cNvPr id="17428" name="TextBox 10"/>
            <p:cNvSpPr txBox="1">
              <a:spLocks noChangeArrowheads="1"/>
            </p:cNvSpPr>
            <p:nvPr/>
          </p:nvSpPr>
          <p:spPr bwMode="auto">
            <a:xfrm>
              <a:off x="4800600" y="5410200"/>
              <a:ext cx="304800" cy="36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</a:p>
          </p:txBody>
        </p:sp>
        <p:sp>
          <p:nvSpPr>
            <p:cNvPr id="17429" name="TextBox 15"/>
            <p:cNvSpPr txBox="1">
              <a:spLocks noChangeArrowheads="1"/>
            </p:cNvSpPr>
            <p:nvPr/>
          </p:nvSpPr>
          <p:spPr bwMode="auto">
            <a:xfrm>
              <a:off x="5181424" y="5410200"/>
              <a:ext cx="2209976" cy="36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hlinkClick r:id="rId8"/>
                </a:rPr>
                <a:t>Video Clip Example2</a:t>
              </a:r>
              <a:endParaRPr lang="en-US"/>
            </a:p>
          </p:txBody>
        </p:sp>
      </p:grpSp>
      <p:grpSp>
        <p:nvGrpSpPr>
          <p:cNvPr id="17430" name="Group 16"/>
          <p:cNvGrpSpPr>
            <a:grpSpLocks/>
          </p:cNvGrpSpPr>
          <p:nvPr/>
        </p:nvGrpSpPr>
        <p:grpSpPr bwMode="auto">
          <a:xfrm>
            <a:off x="4800600" y="5867400"/>
            <a:ext cx="2743200" cy="366713"/>
            <a:chOff x="4800600" y="5410200"/>
            <a:chExt cx="2590800" cy="366162"/>
          </a:xfrm>
        </p:grpSpPr>
        <p:sp>
          <p:nvSpPr>
            <p:cNvPr id="17431" name="TextBox 10"/>
            <p:cNvSpPr txBox="1">
              <a:spLocks noChangeArrowheads="1"/>
            </p:cNvSpPr>
            <p:nvPr/>
          </p:nvSpPr>
          <p:spPr bwMode="auto">
            <a:xfrm>
              <a:off x="4800600" y="5410200"/>
              <a:ext cx="304800" cy="36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H</a:t>
              </a:r>
            </a:p>
          </p:txBody>
        </p:sp>
        <p:sp>
          <p:nvSpPr>
            <p:cNvPr id="17432" name="TextBox 15"/>
            <p:cNvSpPr txBox="1">
              <a:spLocks noChangeArrowheads="1"/>
            </p:cNvSpPr>
            <p:nvPr/>
          </p:nvSpPr>
          <p:spPr bwMode="auto">
            <a:xfrm>
              <a:off x="5181424" y="5410200"/>
              <a:ext cx="2209976" cy="36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hlinkClick r:id="rId9"/>
                </a:rPr>
                <a:t>Video Clip Example4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563" cy="1050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Student Accountability</a:t>
            </a:r>
            <a:endParaRPr lang="en-US" dirty="0"/>
          </a:p>
        </p:txBody>
      </p:sp>
      <p:sp>
        <p:nvSpPr>
          <p:cNvPr id="19462" name="Rectangle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Student-driven instruction </a:t>
            </a:r>
          </a:p>
          <a:p>
            <a:r>
              <a:rPr lang="en-US" dirty="0" smtClean="0"/>
              <a:t>Each student accountable for own learning</a:t>
            </a:r>
          </a:p>
          <a:p>
            <a:r>
              <a:rPr lang="en-US" dirty="0" smtClean="0"/>
              <a:t>The teacher is gone! (yay!)</a:t>
            </a:r>
          </a:p>
          <a:p>
            <a:r>
              <a:rPr lang="en-US" dirty="0" smtClean="0">
                <a:hlinkClick r:id="rId3"/>
              </a:rPr>
              <a:t>Ms. </a:t>
            </a:r>
            <a:r>
              <a:rPr lang="en-US" dirty="0" err="1" smtClean="0">
                <a:hlinkClick r:id="rId3"/>
              </a:rPr>
              <a:t>Schamber</a:t>
            </a:r>
            <a:r>
              <a:rPr lang="en-US" dirty="0" smtClean="0"/>
              <a:t>     </a:t>
            </a:r>
            <a:r>
              <a:rPr lang="en-US" dirty="0" smtClean="0"/>
              <a:t>  </a:t>
            </a:r>
            <a:r>
              <a:rPr lang="en-US" dirty="0" smtClean="0">
                <a:hlinkClick r:id="rId4"/>
              </a:rPr>
              <a:t>Mrs. </a:t>
            </a:r>
            <a:r>
              <a:rPr lang="en-US" dirty="0" smtClean="0">
                <a:hlinkClick r:id="rId4"/>
              </a:rPr>
              <a:t>Keehn</a:t>
            </a:r>
            <a:r>
              <a:rPr lang="en-US" dirty="0" smtClean="0"/>
              <a:t>       Mrs. Dirksen**</a:t>
            </a:r>
            <a:endParaRPr lang="en-US" dirty="0" smtClean="0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594360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>
          <a:xfrm>
            <a:off x="381000" y="457200"/>
            <a:ext cx="8183563" cy="74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Student Accountability</a:t>
            </a:r>
          </a:p>
        </p:txBody>
      </p:sp>
      <p:sp>
        <p:nvSpPr>
          <p:cNvPr id="38915" name="Rectangle 3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183563" cy="3883025"/>
          </a:xfrm>
        </p:spPr>
        <p:txBody>
          <a:bodyPr/>
          <a:lstStyle/>
          <a:p>
            <a:r>
              <a:rPr lang="en-US" dirty="0" smtClean="0"/>
              <a:t>Substitute Teacher as a facilitator in classroom</a:t>
            </a:r>
          </a:p>
          <a:p>
            <a:r>
              <a:rPr lang="en-US" dirty="0" smtClean="0">
                <a:hlinkClick r:id="rId3" action="ppaction://hlinkfile"/>
              </a:rPr>
              <a:t>Generic Sub Notes </a:t>
            </a:r>
            <a:r>
              <a:rPr lang="en-US" dirty="0" smtClean="0"/>
              <a:t>in office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7162800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533400" y="533400"/>
            <a:ext cx="8183563" cy="105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Questions?  Comments?</a:t>
            </a:r>
          </a:p>
        </p:txBody>
      </p:sp>
      <p:sp>
        <p:nvSpPr>
          <p:cNvPr id="39939" name="Rectangle 3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83563" cy="4187825"/>
          </a:xfrm>
        </p:spPr>
        <p:txBody>
          <a:bodyPr/>
          <a:lstStyle/>
          <a:p>
            <a:r>
              <a:rPr lang="en-US" dirty="0" smtClean="0"/>
              <a:t>For a complete version of this presentation and other resources listed throughout, please go </a:t>
            </a:r>
            <a:r>
              <a:rPr lang="en-US" dirty="0" smtClean="0"/>
              <a:t>to:</a:t>
            </a:r>
          </a:p>
          <a:p>
            <a:pPr marL="0" indent="0" algn="ctr">
              <a:buNone/>
            </a:pPr>
            <a:r>
              <a:rPr lang="en-US" sz="6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http</a:t>
            </a:r>
            <a:r>
              <a:rPr lang="en-US" sz="6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://fur.ly/4nrk</a:t>
            </a:r>
            <a:endParaRPr lang="en-US" sz="6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183563" cy="105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http://fur.ly/4nrk</a:t>
            </a:r>
            <a:endParaRPr lang="en-US" sz="6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83563" cy="41878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For all resources listed in presentation as well as the presentation itself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Preparation, Preparation, and more Preparation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Conference/Professional Development</a:t>
            </a:r>
          </a:p>
          <a:p>
            <a:pPr lvl="1" eaLnBrk="1" hangingPunct="1"/>
            <a:r>
              <a:rPr lang="en-US" dirty="0" smtClean="0"/>
              <a:t>Two-three days of great stuff for you and your classroom!</a:t>
            </a:r>
          </a:p>
          <a:p>
            <a:pPr lvl="1" eaLnBrk="1" hangingPunct="1"/>
            <a:r>
              <a:rPr lang="en-US" dirty="0" smtClean="0"/>
              <a:t>Two-three days of organizing, collecting, photo-copying</a:t>
            </a:r>
          </a:p>
          <a:p>
            <a:pPr lvl="1" eaLnBrk="1" hangingPunct="1"/>
            <a:r>
              <a:rPr lang="en-US" dirty="0" smtClean="0"/>
              <a:t>Additional day of just writing it all down</a:t>
            </a:r>
          </a:p>
          <a:p>
            <a:pPr lvl="1" eaLnBrk="1" hangingPunct="1"/>
            <a:r>
              <a:rPr lang="en-US" dirty="0" smtClean="0"/>
              <a:t>Extra lessons or activities just to limit excess down time for classroom</a:t>
            </a:r>
          </a:p>
          <a:p>
            <a:pPr lvl="1" eaLnBrk="1" hangingPunct="1"/>
            <a:r>
              <a:rPr lang="en-US" dirty="0" smtClean="0"/>
              <a:t>You are set!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Preparation, Preparation, and more Preparation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Sick child/family emergency</a:t>
            </a:r>
          </a:p>
          <a:p>
            <a:pPr lvl="1" eaLnBrk="1" hangingPunct="1"/>
            <a:r>
              <a:rPr lang="en-US" smtClean="0"/>
              <a:t>Preparation of the “quick lesson.”</a:t>
            </a:r>
          </a:p>
          <a:p>
            <a:pPr lvl="1" eaLnBrk="1" hangingPunct="1"/>
            <a:r>
              <a:rPr lang="en-US" smtClean="0"/>
              <a:t>An hour or two at the school to photocopy, organize </a:t>
            </a:r>
          </a:p>
          <a:p>
            <a:pPr lvl="1" eaLnBrk="1" hangingPunct="1"/>
            <a:r>
              <a:rPr lang="en-US" smtClean="0"/>
              <a:t>Hopefully your backup is enough to cover until you can return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Upon Return…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“The teacher went too fast.”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“He/She didn’t tell us what to do.”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“We couldn’t get any help.”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“No, we didn’t get the handouts.”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“Well, it didn’t work so we just played games.”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“She/He didn’t know how to use the computer. The projector broke.”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i="1" dirty="0" smtClean="0"/>
              <a:t>Enter your favorite excuse here. </a:t>
            </a:r>
            <a:r>
              <a:rPr lang="en-US" i="1" dirty="0" smtClean="0">
                <a:sym typeface="Wingdings" pitchFamily="2" charset="2"/>
              </a:rPr>
              <a:t>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Translation…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Start over.</a:t>
            </a:r>
          </a:p>
          <a:p>
            <a:pPr eaLnBrk="1" hangingPunct="1"/>
            <a:r>
              <a:rPr lang="en-US" smtClean="0"/>
              <a:t>Begin as if you weren’t gone.</a:t>
            </a:r>
          </a:p>
          <a:p>
            <a:pPr eaLnBrk="1" hangingPunct="1"/>
            <a:r>
              <a:rPr lang="en-US" smtClean="0"/>
              <a:t>Now you’re </a:t>
            </a:r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10253" name="Picture 13" descr="vl0008b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4114800" cy="2879725"/>
          </a:xfrm>
          <a:prstGeom prst="rect">
            <a:avLst/>
          </a:prstGeom>
          <a:noFill/>
          <a:ln w="76200" cmpd="thickThin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xfrm>
            <a:off x="533400" y="533400"/>
            <a:ext cx="8183563" cy="105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Technology Integration</a:t>
            </a:r>
          </a:p>
        </p:txBody>
      </p:sp>
      <p:sp>
        <p:nvSpPr>
          <p:cNvPr id="43011" name="Rectangle 3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83563" cy="4187825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www.voki.com 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38103"/>
            <a:ext cx="7696200" cy="434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Technology Integration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83563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www.jingproject.com</a:t>
            </a:r>
          </a:p>
          <a:p>
            <a:pPr eaLnBrk="1" hangingPunct="1"/>
            <a:endParaRPr lang="en-US" smtClean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97" y="2209800"/>
            <a:ext cx="6410325" cy="434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Technology Integration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83563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www.wikispaces.com 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26271"/>
            <a:ext cx="5943600" cy="353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2" y="5355771"/>
            <a:ext cx="4524375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556</TotalTime>
  <Words>475</Words>
  <Application>Microsoft Office PowerPoint</Application>
  <PresentationFormat>On-screen Show (4:3)</PresentationFormat>
  <Paragraphs>115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Verdana</vt:lpstr>
      <vt:lpstr>Wingdings 2</vt:lpstr>
      <vt:lpstr>Calibri</vt:lpstr>
      <vt:lpstr>Wingdings</vt:lpstr>
      <vt:lpstr>Median</vt:lpstr>
      <vt:lpstr>No More Sub Notes!</vt:lpstr>
      <vt:lpstr>http://fur.ly/4nrk</vt:lpstr>
      <vt:lpstr>Preparation, Preparation, and more Preparation</vt:lpstr>
      <vt:lpstr>Preparation, Preparation, and more Preparation</vt:lpstr>
      <vt:lpstr>Upon Return…</vt:lpstr>
      <vt:lpstr>Translation…</vt:lpstr>
      <vt:lpstr>Technology Integration</vt:lpstr>
      <vt:lpstr>Technology Integration</vt:lpstr>
      <vt:lpstr>Technology Integration</vt:lpstr>
      <vt:lpstr>Technology Integration</vt:lpstr>
      <vt:lpstr>Ready, Get Set, Go!</vt:lpstr>
      <vt:lpstr>New and Improved Sub Notes</vt:lpstr>
      <vt:lpstr>New and Improved Sub Notes</vt:lpstr>
      <vt:lpstr>New and Improved SubNotes</vt:lpstr>
      <vt:lpstr>New and Improved SubNotes</vt:lpstr>
      <vt:lpstr>Student Accountability</vt:lpstr>
      <vt:lpstr>Student Accountability</vt:lpstr>
      <vt:lpstr>Questions?  Comments?</vt:lpstr>
    </vt:vector>
  </TitlesOfParts>
  <Company>LDSD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More Sub Notes!</dc:title>
  <dc:creator>LDSD</dc:creator>
  <cp:lastModifiedBy>Lenessa Keehn</cp:lastModifiedBy>
  <cp:revision>56</cp:revision>
  <dcterms:created xsi:type="dcterms:W3CDTF">2010-03-06T03:51:39Z</dcterms:created>
  <dcterms:modified xsi:type="dcterms:W3CDTF">2011-02-05T09:17:27Z</dcterms:modified>
</cp:coreProperties>
</file>